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1" r:id="rId3"/>
    <p:sldId id="257" r:id="rId4"/>
    <p:sldId id="272" r:id="rId5"/>
    <p:sldId id="273" r:id="rId6"/>
    <p:sldId id="274" r:id="rId7"/>
    <p:sldId id="275" r:id="rId8"/>
    <p:sldId id="276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7" r:id="rId17"/>
    <p:sldId id="265" r:id="rId18"/>
    <p:sldId id="266" r:id="rId19"/>
    <p:sldId id="267" r:id="rId20"/>
    <p:sldId id="278" r:id="rId21"/>
    <p:sldId id="268" r:id="rId22"/>
    <p:sldId id="269" r:id="rId23"/>
    <p:sldId id="270" r:id="rId24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Անվանման սահի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y-AM" smtClean="0"/>
              <a:t>Կտտացրեք՝ խմբագրելու Հիմնօրինակ ենթանվան ոճը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96005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Համայնապատկերային նկար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17554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ում և խորագի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00171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932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 քար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29132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Ս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679805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Նկարի ս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779454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Անվանում և ուղղաձիգ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953098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Ուղղաձիգ անվանում և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70402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Անվանում և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37007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Հատվածի էջագլու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2441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Երկու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42257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Համեմատ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1166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Միայն անվանու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12860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Դատար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78241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Բովանդակություն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66081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Նկար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65870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6EFE9E0-4C65-4C66-984F-073D579E6829}" type="datetimeFigureOut">
              <a:rPr lang="hy-AM" smtClean="0"/>
              <a:t>02.03.2014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B8D-546E-4DAC-96E8-423BDF300D06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381609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21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20.xml"/><Relationship Id="rId2" Type="http://schemas.openxmlformats.org/officeDocument/2006/relationships/image" Target="../media/image6.png"/><Relationship Id="rId16" Type="http://schemas.openxmlformats.org/officeDocument/2006/relationships/slide" Target="slide1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21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20.xml"/><Relationship Id="rId2" Type="http://schemas.openxmlformats.org/officeDocument/2006/relationships/image" Target="../media/image7.jpg"/><Relationship Id="rId16" Type="http://schemas.openxmlformats.org/officeDocument/2006/relationships/slide" Target="slide1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Ուղղանկյունի 3"/>
          <p:cNvSpPr/>
          <p:nvPr/>
        </p:nvSpPr>
        <p:spPr>
          <a:xfrm>
            <a:off x="1889168" y="1820923"/>
            <a:ext cx="792236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7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Խաղ</a:t>
            </a:r>
          </a:p>
          <a:p>
            <a:pPr algn="ctr"/>
            <a:r>
              <a:rPr lang="hy-AM" sz="7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Կենսաբանություն</a:t>
            </a:r>
            <a:endParaRPr lang="hy-AM" sz="7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9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7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Ստորակարգ բույսերի առավել պարզագույն ներկայացուցիչների մարմինը քանի բջջից է կազմված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վեց բջջից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2" action="ppaction://hlinksldjump"/>
              </a:rPr>
              <a:t>չորս բջջից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3. </a:t>
            </a:r>
            <a:r>
              <a:rPr lang="hy-AM" dirty="0" smtClean="0">
                <a:hlinkClick r:id="rId3" action="ppaction://hlinksldjump"/>
              </a:rPr>
              <a:t>մեկ բջջից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307888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8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Ինչ եղանակներով են բազմանում ջրիմուռները 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Անսեռ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3" action="ppaction://hlinksldjump"/>
              </a:rPr>
              <a:t>Վեգետատիվ, անսեռ և սեռական</a:t>
            </a:r>
            <a:br>
              <a:rPr lang="hy-AM" dirty="0" smtClean="0">
                <a:hlinkClick r:id="rId3" action="ppaction://hlinksldjump"/>
              </a:rPr>
            </a:br>
            <a:r>
              <a:rPr lang="hy-AM" dirty="0" smtClean="0"/>
              <a:t>3. </a:t>
            </a:r>
            <a:r>
              <a:rPr lang="hy-AM" dirty="0" smtClean="0">
                <a:hlinkClick r:id="rId2" action="ppaction://hlinksldjump"/>
              </a:rPr>
              <a:t>Միքսոտրոֆ</a:t>
            </a:r>
            <a:r>
              <a:rPr lang="hy-AM" dirty="0" smtClean="0"/>
              <a:t> 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1984670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9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Ինչպես են կոչվում սեռական բազմացման ժամանակ առաջացած երկու սեռական բջիջները 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Սպիրոգիրան, ուլվան 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3" action="ppaction://hlinksldjump"/>
              </a:rPr>
              <a:t>Գամետներ, զիգոտ 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35624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10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Քանի տեսակի ծածկեսերմի ցողուն կարող է լինել</a:t>
            </a:r>
            <a:br>
              <a:rPr lang="hy-AM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9 տեսակի</a:t>
            </a:r>
            <a:br>
              <a:rPr lang="hy-AM" dirty="0" smtClean="0">
                <a:hlinkClick r:id="rId2" action="ppaction://hlinksldjump"/>
              </a:rPr>
            </a:br>
            <a:r>
              <a:rPr lang="hy-AM" dirty="0" smtClean="0"/>
              <a:t>2. </a:t>
            </a:r>
            <a:r>
              <a:rPr lang="hy-AM" dirty="0" smtClean="0">
                <a:hlinkClick r:id="rId3" action="ppaction://hlinksldjump"/>
              </a:rPr>
              <a:t>6 տեսակի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3. </a:t>
            </a:r>
            <a:r>
              <a:rPr lang="hy-AM" dirty="0" smtClean="0">
                <a:hlinkClick r:id="rId2" action="ppaction://hlinksldjump"/>
              </a:rPr>
              <a:t>2 տեսակի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655172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11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Ինչքան է ամենաբարձր ծաղկի բարձրությունը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9 մետր</a:t>
            </a:r>
            <a:br>
              <a:rPr lang="hy-AM" dirty="0" smtClean="0">
                <a:hlinkClick r:id="rId2" action="ppaction://hlinksldjump"/>
              </a:rPr>
            </a:br>
            <a:r>
              <a:rPr lang="hy-AM" dirty="0" smtClean="0"/>
              <a:t>2. </a:t>
            </a:r>
            <a:r>
              <a:rPr lang="hy-AM" dirty="0" smtClean="0">
                <a:hlinkClick r:id="rId3" action="ppaction://hlinksldjump"/>
              </a:rPr>
              <a:t>3 մետր</a:t>
            </a:r>
            <a:br>
              <a:rPr lang="hy-AM" dirty="0" smtClean="0">
                <a:hlinkClick r:id="rId3" action="ppaction://hlinksldjump"/>
              </a:rPr>
            </a:br>
            <a:r>
              <a:rPr lang="hy-AM" dirty="0" smtClean="0"/>
              <a:t>3. </a:t>
            </a:r>
            <a:r>
              <a:rPr lang="hy-AM" dirty="0" smtClean="0">
                <a:hlinkClick r:id="rId2" action="ppaction://hlinksldjump"/>
              </a:rPr>
              <a:t>5 մետր</a:t>
            </a:r>
            <a:br>
              <a:rPr lang="hy-AM" dirty="0" smtClean="0">
                <a:hlinkClick r:id="rId2" action="ppaction://hlinksldjump"/>
              </a:rPr>
            </a:b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74061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12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Ինչ է մեր մոլորակի ամենաբարձր ծառի անունը, և քանի մետր է այն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Էվկալիպտն 133 մետր 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3" action="ppaction://hlinksldjump"/>
              </a:rPr>
              <a:t>Բաոբաբ 10 մետր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3. </a:t>
            </a:r>
            <a:r>
              <a:rPr lang="hy-AM" dirty="0" smtClean="0">
                <a:hlinkClick r:id="rId3" action="ppaction://hlinksldjump"/>
              </a:rPr>
              <a:t>Ոիռենի 2մետր 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423543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342146" y="2540825"/>
            <a:ext cx="11131907" cy="1321492"/>
          </a:xfrm>
        </p:spPr>
        <p:txBody>
          <a:bodyPr/>
          <a:lstStyle/>
          <a:p>
            <a:r>
              <a:rPr lang="hy-AM" sz="5400" dirty="0" smtClean="0"/>
              <a:t>Կենդանիների թագավորություն</a:t>
            </a:r>
            <a:r>
              <a:rPr lang="hy-AM" dirty="0" smtClean="0"/>
              <a:t/>
            </a:r>
            <a:br>
              <a:rPr lang="hy-AM" dirty="0" smtClean="0"/>
            </a:b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1709407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13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Որն է ամենավտանգավոր կենդանին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Մալարյաի մոծակը 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3" action="ppaction://hlinksldjump"/>
              </a:rPr>
              <a:t>Կրետը</a:t>
            </a:r>
            <a:r>
              <a:rPr lang="hy-AM" dirty="0" smtClean="0"/>
              <a:t> </a:t>
            </a:r>
            <a:br>
              <a:rPr lang="hy-AM" dirty="0" smtClean="0"/>
            </a:br>
            <a:r>
              <a:rPr lang="hy-AM" dirty="0" smtClean="0"/>
              <a:t>3. </a:t>
            </a:r>
            <a:r>
              <a:rPr lang="hy-AM" dirty="0" smtClean="0">
                <a:hlinkClick r:id="rId3" action="ppaction://hlinksldjump"/>
              </a:rPr>
              <a:t>Վագրը</a:t>
            </a:r>
            <a:r>
              <a:rPr lang="hy-AM" dirty="0" smtClean="0"/>
              <a:t>  </a:t>
            </a:r>
            <a:br>
              <a:rPr lang="hy-AM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1219767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99393" cy="1307843"/>
          </a:xfrm>
        </p:spPr>
        <p:txBody>
          <a:bodyPr/>
          <a:lstStyle/>
          <a:p>
            <a:r>
              <a:rPr lang="hy-AM" dirty="0" smtClean="0"/>
              <a:t>Հարց 14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Հողում որ կենդանիներն են բնակվում</a:t>
            </a:r>
            <a:br>
              <a:rPr lang="hy-AM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Միջատներ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3" action="ppaction://hlinksldjump"/>
              </a:rPr>
              <a:t>Խլուրդներ, անձրևորդներ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109497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874410" y="2363404"/>
            <a:ext cx="9862665" cy="1417025"/>
          </a:xfrm>
        </p:spPr>
        <p:txBody>
          <a:bodyPr/>
          <a:lstStyle/>
          <a:p>
            <a:r>
              <a:rPr lang="hy-AM" sz="6000" dirty="0" smtClean="0"/>
              <a:t>Տափակ որդերի տիպ </a:t>
            </a:r>
            <a:endParaRPr lang="hy-AM" sz="6000" dirty="0"/>
          </a:p>
        </p:txBody>
      </p:sp>
    </p:spTree>
    <p:extLst>
      <p:ext uri="{BB962C8B-B14F-4D97-AF65-F5344CB8AC3E}">
        <p14:creationId xmlns:p14="http://schemas.microsoft.com/office/powerpoint/2010/main" val="241255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615102" y="2486233"/>
            <a:ext cx="10299393" cy="1635389"/>
          </a:xfrm>
        </p:spPr>
        <p:txBody>
          <a:bodyPr/>
          <a:lstStyle/>
          <a:p>
            <a:r>
              <a:rPr lang="hy-AM" sz="6000" dirty="0" smtClean="0"/>
              <a:t>Սնկերի թագավորություն</a:t>
            </a:r>
            <a:endParaRPr lang="hy-AM" sz="6000" dirty="0"/>
          </a:p>
        </p:txBody>
      </p:sp>
    </p:spTree>
    <p:extLst>
      <p:ext uri="{BB962C8B-B14F-4D97-AF65-F5344CB8AC3E}">
        <p14:creationId xmlns:p14="http://schemas.microsoft.com/office/powerpoint/2010/main" val="29801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</a:t>
            </a:r>
            <a:r>
              <a:rPr lang="hy-AM" dirty="0" smtClean="0"/>
              <a:t>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hy-AM" dirty="0" smtClean="0"/>
              <a:t>Ինչպիսի մարմին ունեն տափակ որդերը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>
                <a:hlinkClick r:id="rId2" action="ppaction://hlinksldjump"/>
              </a:rPr>
              <a:t>Մ</a:t>
            </a:r>
            <a:r>
              <a:rPr lang="hy-AM" dirty="0" smtClean="0">
                <a:hlinkClick r:id="rId2" action="ppaction://hlinksldjump"/>
              </a:rPr>
              <a:t>իակողմանի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2" action="ppaction://hlinksldjump"/>
              </a:rPr>
              <a:t>Երկկողմանի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3. </a:t>
            </a:r>
            <a:r>
              <a:rPr lang="hy-AM" dirty="0" smtClean="0">
                <a:hlinkClick r:id="rId3" action="ppaction://hlinksldjump"/>
              </a:rPr>
              <a:t>Երկկողմանի համաչափ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4. </a:t>
            </a:r>
            <a:r>
              <a:rPr lang="hy-AM" dirty="0" smtClean="0">
                <a:hlinkClick r:id="rId2" action="ppaction://hlinksldjump"/>
              </a:rPr>
              <a:t>Միակողմանի համաչափ</a:t>
            </a:r>
            <a:r>
              <a:rPr lang="hy-AM" dirty="0"/>
              <a:t/>
            </a:r>
            <a:br>
              <a:rPr lang="hy-AM" dirty="0"/>
            </a:b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4143445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618815" y="452718"/>
            <a:ext cx="11841591" cy="1266900"/>
          </a:xfrm>
        </p:spPr>
        <p:txBody>
          <a:bodyPr/>
          <a:lstStyle/>
          <a:p>
            <a:r>
              <a:rPr lang="hy-AM" dirty="0" smtClean="0"/>
              <a:t>Հարց 16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Ինչպես է կոչվում թարթիչավոր որդերի ամենատարածված ներկայացուցիչի անունը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Լճախխունջ</a:t>
            </a: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2. </a:t>
            </a:r>
            <a:r>
              <a:rPr lang="hy-AM" dirty="0" smtClean="0">
                <a:hlinkClick r:id="rId3" action="ppaction://hlinksldjump"/>
              </a:rPr>
              <a:t>Սպիտակ պլանարիա</a:t>
            </a:r>
            <a:br>
              <a:rPr lang="hy-AM" dirty="0" smtClean="0">
                <a:hlinkClick r:id="rId3" action="ppaction://hlinksldjump"/>
              </a:rPr>
            </a:br>
            <a:r>
              <a:rPr lang="hy-AM" dirty="0" smtClean="0"/>
              <a:t>3. </a:t>
            </a:r>
            <a:r>
              <a:rPr lang="hy-AM" dirty="0" smtClean="0">
                <a:hlinkClick r:id="rId2" action="ppaction://hlinksldjump"/>
              </a:rPr>
              <a:t>սև պլանարիա 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40496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Ուղղանկյունի 2"/>
          <p:cNvSpPr/>
          <p:nvPr/>
        </p:nvSpPr>
        <p:spPr>
          <a:xfrm>
            <a:off x="2117794" y="3910665"/>
            <a:ext cx="2444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Ճիշտ է</a:t>
            </a:r>
            <a:endParaRPr lang="hy-AM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Նկա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405" y="2644112"/>
            <a:ext cx="5260621" cy="3456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Ուղղանկյունի 1"/>
          <p:cNvSpPr/>
          <p:nvPr/>
        </p:nvSpPr>
        <p:spPr>
          <a:xfrm>
            <a:off x="184083" y="471928"/>
            <a:ext cx="762566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Հարց`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1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 action="ppaction://hlinksldjump"/>
              </a:rPr>
              <a:t>2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5" action="ppaction://hlinksldjump"/>
              </a:rPr>
              <a:t>3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6" action="ppaction://hlinksldjump"/>
              </a:rPr>
              <a:t>4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7" action="ppaction://hlinksldjump"/>
              </a:rPr>
              <a:t>5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8" action="ppaction://hlinksldjump"/>
              </a:rPr>
              <a:t>6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9" action="ppaction://hlinksldjump"/>
              </a:rPr>
              <a:t>7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0" action="ppaction://hlinksldjump"/>
              </a:rPr>
              <a:t>8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1" action="ppaction://hlinksldjump"/>
              </a:rPr>
              <a:t>9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2" action="ppaction://hlinksldjump"/>
              </a:rPr>
              <a:t>10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3" action="ppaction://hlinksldjump"/>
              </a:rPr>
              <a:t>11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4" action="ppaction://hlinksldjump"/>
              </a:rPr>
              <a:t>12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5" action="ppaction://hlinksldjump"/>
              </a:rPr>
              <a:t>13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6" action="ppaction://hlinksldjump"/>
              </a:rPr>
              <a:t>14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7" action="ppaction://hlinksldjump"/>
              </a:rPr>
              <a:t>15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8" action="ppaction://hlinksldjump"/>
              </a:rPr>
              <a:t>16</a:t>
            </a:r>
            <a:endParaRPr lang="hy-AM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7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Ուղղանկյունի 2"/>
          <p:cNvSpPr/>
          <p:nvPr/>
        </p:nvSpPr>
        <p:spPr>
          <a:xfrm>
            <a:off x="3007927" y="3752760"/>
            <a:ext cx="2573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Սխալ է</a:t>
            </a:r>
            <a:endParaRPr lang="hy-AM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Նկա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278" y="1980973"/>
            <a:ext cx="4093703" cy="3138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Ուղղանկյունի 1"/>
          <p:cNvSpPr/>
          <p:nvPr/>
        </p:nvSpPr>
        <p:spPr>
          <a:xfrm>
            <a:off x="95534" y="123883"/>
            <a:ext cx="74197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Հարց`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1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 action="ppaction://hlinksldjump"/>
              </a:rPr>
              <a:t>2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5" action="ppaction://hlinksldjump"/>
              </a:rPr>
              <a:t>3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6" action="ppaction://hlinksldjump"/>
              </a:rPr>
              <a:t>4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7" action="ppaction://hlinksldjump"/>
              </a:rPr>
              <a:t>5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8" action="ppaction://hlinksldjump"/>
              </a:rPr>
              <a:t>6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9" action="ppaction://hlinksldjump"/>
              </a:rPr>
              <a:t>7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0" action="ppaction://hlinksldjump"/>
              </a:rPr>
              <a:t>8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1" action="ppaction://hlinksldjump"/>
              </a:rPr>
              <a:t>9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2" action="ppaction://hlinksldjump"/>
              </a:rPr>
              <a:t>10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3" action="ppaction://hlinksldjump"/>
              </a:rPr>
              <a:t>11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4" action="ppaction://hlinksldjump"/>
              </a:rPr>
              <a:t>12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5" action="ppaction://hlinksldjump"/>
              </a:rPr>
              <a:t>13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6" action="ppaction://hlinksldjump"/>
              </a:rPr>
              <a:t>14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7" action="ppaction://hlinksldjump"/>
              </a:rPr>
              <a:t>15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hy-AM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18" action="ppaction://hlinksldjump"/>
              </a:rPr>
              <a:t>16</a:t>
            </a:r>
            <a:endParaRPr lang="hy-AM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81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408710" y="814149"/>
            <a:ext cx="9404723" cy="1400530"/>
          </a:xfrm>
        </p:spPr>
        <p:txBody>
          <a:bodyPr/>
          <a:lstStyle/>
          <a:p>
            <a:r>
              <a:rPr lang="hy-AM" sz="4800" dirty="0" smtClean="0"/>
              <a:t>Որ սնկերն են թունավոր սնկեր</a:t>
            </a:r>
            <a:endParaRPr lang="hy-AM" sz="4800" dirty="0"/>
          </a:p>
        </p:txBody>
      </p:sp>
      <p:sp>
        <p:nvSpPr>
          <p:cNvPr id="3" name="Ուղղանկյունի 2"/>
          <p:cNvSpPr/>
          <p:nvPr/>
        </p:nvSpPr>
        <p:spPr>
          <a:xfrm>
            <a:off x="0" y="0"/>
            <a:ext cx="2435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Հարց 1</a:t>
            </a:r>
            <a:endParaRPr lang="hy-AM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409725" y="2325891"/>
            <a:ext cx="1104501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hy-AM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Շամպինյոն</a:t>
            </a: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, </a:t>
            </a:r>
            <a:r>
              <a:rPr lang="hy-AM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ականջասունկ</a:t>
            </a:r>
            <a:endParaRPr lang="hy-AM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Կարմիր ճանճասպան, դժգույն </a:t>
            </a:r>
          </a:p>
          <a:p>
            <a:pPr algn="ctr"/>
            <a:r>
              <a:rPr lang="hy-AM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գարշասունկ</a:t>
            </a:r>
            <a:endParaRPr lang="hy-AM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endParaRPr lang="hy-AM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70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782588" y="959556"/>
            <a:ext cx="9404723" cy="1400530"/>
          </a:xfrm>
        </p:spPr>
        <p:txBody>
          <a:bodyPr/>
          <a:lstStyle/>
          <a:p>
            <a:r>
              <a:rPr lang="hy-AM" dirty="0" smtClean="0"/>
              <a:t>Միկորիզագոյացնող սնկերը անվանվում են համապատասխան ծառի անունով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1) </a:t>
            </a:r>
            <a:r>
              <a:rPr lang="hy-AM" dirty="0" smtClean="0">
                <a:hlinkClick r:id="rId2" action="ppaction://hlinksldjump"/>
              </a:rPr>
              <a:t>Այո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2) </a:t>
            </a:r>
            <a:r>
              <a:rPr lang="hy-AM" dirty="0" smtClean="0">
                <a:hlinkClick r:id="rId3" action="ppaction://hlinksldjump"/>
              </a:rPr>
              <a:t>Ոչ</a:t>
            </a:r>
            <a:endParaRPr lang="hy-AM" dirty="0"/>
          </a:p>
        </p:txBody>
      </p:sp>
      <p:sp>
        <p:nvSpPr>
          <p:cNvPr id="3" name="Ուղղանկյունի 2"/>
          <p:cNvSpPr/>
          <p:nvPr/>
        </p:nvSpPr>
        <p:spPr>
          <a:xfrm>
            <a:off x="0" y="0"/>
            <a:ext cx="2427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Հարց 2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61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3</a:t>
            </a:r>
            <a:br>
              <a:rPr lang="hy-AM" dirty="0" smtClean="0"/>
            </a:br>
            <a:r>
              <a:rPr lang="hy-AM" dirty="0" smtClean="0"/>
              <a:t>Հայաստանում քանի տեսակի սնկեր են տարածված 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4000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2" action="ppaction://hlinksldjump"/>
              </a:rPr>
              <a:t>100-ից պակաս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3. </a:t>
            </a:r>
            <a:r>
              <a:rPr lang="hy-AM" dirty="0" smtClean="0">
                <a:hlinkClick r:id="rId3" action="ppaction://hlinksldjump"/>
              </a:rPr>
              <a:t>300</a:t>
            </a:r>
            <a:r>
              <a:rPr lang="hy-AM" dirty="0" smtClean="0"/>
              <a:t/>
            </a:r>
            <a:br>
              <a:rPr lang="hy-AM" dirty="0" smtClean="0"/>
            </a:b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38319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4</a:t>
            </a:r>
            <a:br>
              <a:rPr lang="hy-AM" dirty="0" smtClean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Մոտավորապես քանի տեսակի սունկ է օգտագործվում հայաստանում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smtClean="0">
                <a:hlinkClick r:id="rId2" action="ppaction://hlinksldjump"/>
              </a:rPr>
              <a:t>20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</a:t>
            </a:r>
            <a:r>
              <a:rPr lang="hy-AM" dirty="0" smtClean="0">
                <a:hlinkClick r:id="rId2" action="ppaction://hlinksldjump"/>
              </a:rPr>
              <a:t>68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3. </a:t>
            </a:r>
            <a:r>
              <a:rPr lang="hy-AM" dirty="0" smtClean="0">
                <a:hlinkClick r:id="rId3" action="ppaction://hlinksldjump"/>
              </a:rPr>
              <a:t>15</a:t>
            </a:r>
            <a:r>
              <a:rPr lang="hy-AM" dirty="0" smtClean="0"/>
              <a:t/>
            </a:r>
            <a:br>
              <a:rPr lang="hy-AM" dirty="0" smtClean="0"/>
            </a:b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38166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Հարց 5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Վաղ ժամանակներից մարդիկ, որ սնկերն են բազմացրել</a:t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>1. </a:t>
            </a:r>
            <a:r>
              <a:rPr lang="hy-AM" dirty="0" err="1" smtClean="0">
                <a:hlinkClick r:id="rId2" action="ppaction://hlinksldjump"/>
              </a:rPr>
              <a:t>Շաքարասնկեր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2.  </a:t>
            </a:r>
            <a:r>
              <a:rPr lang="hy-AM" dirty="0" err="1" smtClean="0">
                <a:hlinkClick r:id="rId2" action="ppaction://hlinksldjump"/>
              </a:rPr>
              <a:t>Ժանգասնկեր</a:t>
            </a:r>
            <a:r>
              <a:rPr lang="hy-AM" dirty="0" smtClean="0"/>
              <a:t> </a:t>
            </a:r>
            <a:br>
              <a:rPr lang="hy-AM" dirty="0" smtClean="0"/>
            </a:br>
            <a:r>
              <a:rPr lang="hy-AM" dirty="0" smtClean="0"/>
              <a:t>3.  </a:t>
            </a:r>
            <a:r>
              <a:rPr lang="hy-AM" dirty="0" smtClean="0">
                <a:hlinkClick r:id="rId3" action="ppaction://hlinksldjump"/>
              </a:rPr>
              <a:t>Խմորասնկեր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311475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919067" y="2445291"/>
            <a:ext cx="10517758" cy="1376082"/>
          </a:xfrm>
        </p:spPr>
        <p:txBody>
          <a:bodyPr/>
          <a:lstStyle/>
          <a:p>
            <a:r>
              <a:rPr lang="hy-AM" sz="6600" dirty="0" smtClean="0"/>
              <a:t>Բույսերի թագավորություն</a:t>
            </a:r>
            <a:endParaRPr lang="hy-AM" sz="6600" dirty="0"/>
          </a:p>
        </p:txBody>
      </p:sp>
    </p:spTree>
    <p:extLst>
      <p:ext uri="{BB962C8B-B14F-4D97-AF65-F5344CB8AC3E}">
        <p14:creationId xmlns:p14="http://schemas.microsoft.com/office/powerpoint/2010/main" val="238144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204716" y="1116757"/>
            <a:ext cx="11778017" cy="1333269"/>
          </a:xfrm>
        </p:spPr>
        <p:txBody>
          <a:bodyPr/>
          <a:lstStyle/>
          <a:p>
            <a:r>
              <a:rPr lang="hy-AM" sz="3600" dirty="0" smtClean="0"/>
              <a:t>Ինչպիսին է բույսերի դասակարգումը՝</a:t>
            </a:r>
            <a:br>
              <a:rPr lang="hy-AM" sz="3600" dirty="0" smtClean="0"/>
            </a:br>
            <a:r>
              <a:rPr lang="hy-AM" sz="3600" dirty="0" smtClean="0"/>
              <a:t>Միաշալիքավորներ, երկաշալիքաորներ</a:t>
            </a:r>
            <a:r>
              <a:rPr lang="hy-AM" sz="3600" dirty="0"/>
              <a:t/>
            </a:r>
            <a:br>
              <a:rPr lang="hy-AM" sz="3600" dirty="0"/>
            </a:br>
            <a:r>
              <a:rPr lang="hy-AM" sz="3600" dirty="0" smtClean="0"/>
              <a:t/>
            </a:r>
            <a:br>
              <a:rPr lang="hy-AM" sz="3600" dirty="0" smtClean="0"/>
            </a:br>
            <a:r>
              <a:rPr lang="hy-AM" sz="3600" dirty="0" smtClean="0"/>
              <a:t>1. </a:t>
            </a:r>
            <a:r>
              <a:rPr lang="hy-AM" sz="3600" dirty="0" smtClean="0">
                <a:hlinkClick r:id="rId2" action="ppaction://hlinksldjump"/>
              </a:rPr>
              <a:t>Միաշալիքավորներ՝ </a:t>
            </a:r>
            <a:r>
              <a:rPr lang="hy-AM" sz="3600" dirty="0" err="1" smtClean="0">
                <a:hlinkClick r:id="rId2" action="ppaction://hlinksldjump"/>
              </a:rPr>
              <a:t>Ձիաձետներ</a:t>
            </a:r>
            <a:r>
              <a:rPr lang="hy-AM" sz="3600" dirty="0" smtClean="0">
                <a:hlinkClick r:id="rId2" action="ppaction://hlinksldjump"/>
              </a:rPr>
              <a:t>, </a:t>
            </a:r>
            <a:r>
              <a:rPr lang="hy-AM" sz="3600" dirty="0" err="1" smtClean="0">
                <a:hlinkClick r:id="rId2" action="ppaction://hlinksldjump"/>
              </a:rPr>
              <a:t>մերկասեմեր</a:t>
            </a:r>
            <a:r>
              <a:rPr lang="hy-AM" sz="3600" dirty="0" smtClean="0">
                <a:hlinkClick r:id="rId2" action="ppaction://hlinksldjump"/>
              </a:rPr>
              <a:t>, ջրիմուռներ, </a:t>
            </a:r>
            <a:r>
              <a:rPr lang="hy-AM" sz="3600" dirty="0" err="1" smtClean="0">
                <a:hlinkClick r:id="rId2" action="ppaction://hlinksldjump"/>
              </a:rPr>
              <a:t>մամուռներ</a:t>
            </a:r>
            <a:r>
              <a:rPr lang="hy-AM" sz="3600" dirty="0" smtClean="0"/>
              <a:t/>
            </a:r>
            <a:br>
              <a:rPr lang="hy-AM" sz="3600" dirty="0" smtClean="0"/>
            </a:br>
            <a:r>
              <a:rPr lang="hy-AM" sz="3600" dirty="0" smtClean="0"/>
              <a:t>2. </a:t>
            </a:r>
            <a:r>
              <a:rPr lang="hy-AM" sz="3600" dirty="0">
                <a:hlinkClick r:id="rId3" action="ppaction://hlinksldjump"/>
              </a:rPr>
              <a:t>Միաշալիքավորներ</a:t>
            </a:r>
            <a:r>
              <a:rPr lang="hy-AM" sz="3600" dirty="0" smtClean="0">
                <a:hlinkClick r:id="rId3" action="ppaction://hlinksldjump"/>
              </a:rPr>
              <a:t>՝ </a:t>
            </a:r>
            <a:r>
              <a:rPr lang="hy-AM" sz="3600" dirty="0" err="1" smtClean="0">
                <a:hlinkClick r:id="rId3" action="ppaction://hlinksldjump"/>
              </a:rPr>
              <a:t>Մերկասերմեր</a:t>
            </a:r>
            <a:r>
              <a:rPr lang="hy-AM" sz="3600" dirty="0" smtClean="0">
                <a:hlinkClick r:id="rId3" action="ppaction://hlinksldjump"/>
              </a:rPr>
              <a:t>, </a:t>
            </a:r>
            <a:r>
              <a:rPr lang="hy-AM" sz="3600" dirty="0" err="1" smtClean="0">
                <a:hlinkClick r:id="rId3" action="ppaction://hlinksldjump"/>
              </a:rPr>
              <a:t>ձիաձետներ</a:t>
            </a:r>
            <a:r>
              <a:rPr lang="hy-AM" sz="3600" dirty="0" smtClean="0">
                <a:hlinkClick r:id="rId3" action="ppaction://hlinksldjump"/>
              </a:rPr>
              <a:t>, </a:t>
            </a:r>
            <a:r>
              <a:rPr lang="hy-AM" sz="3600" dirty="0" err="1" smtClean="0">
                <a:hlinkClick r:id="rId3" action="ppaction://hlinksldjump"/>
              </a:rPr>
              <a:t>մամուռներ</a:t>
            </a:r>
            <a:r>
              <a:rPr lang="hy-AM" sz="3600" dirty="0" smtClean="0">
                <a:hlinkClick r:id="rId3" action="ppaction://hlinksldjump"/>
              </a:rPr>
              <a:t>, ջրիմուռներ</a:t>
            </a:r>
            <a:r>
              <a:rPr lang="hy-AM" sz="3600" dirty="0" smtClean="0"/>
              <a:t/>
            </a:r>
            <a:br>
              <a:rPr lang="hy-AM" sz="3600" dirty="0" smtClean="0"/>
            </a:br>
            <a:r>
              <a:rPr lang="hy-AM" sz="3600" dirty="0" smtClean="0"/>
              <a:t>3. </a:t>
            </a:r>
            <a:r>
              <a:rPr lang="hy-AM" sz="3600" dirty="0" err="1" smtClean="0">
                <a:hlinkClick r:id="rId2" action="ppaction://hlinksldjump"/>
              </a:rPr>
              <a:t>Երկշաքիլավորներ</a:t>
            </a:r>
            <a:r>
              <a:rPr lang="hy-AM" sz="3600" dirty="0" smtClean="0">
                <a:hlinkClick r:id="rId2" action="ppaction://hlinksldjump"/>
              </a:rPr>
              <a:t>՝ </a:t>
            </a:r>
            <a:r>
              <a:rPr lang="hy-AM" sz="3600" dirty="0" err="1" smtClean="0">
                <a:hlinkClick r:id="rId2" action="ppaction://hlinksldjump"/>
              </a:rPr>
              <a:t>Գետնամուշկեր</a:t>
            </a:r>
            <a:r>
              <a:rPr lang="hy-AM" sz="3600" dirty="0" smtClean="0">
                <a:hlinkClick r:id="rId2" action="ppaction://hlinksldjump"/>
              </a:rPr>
              <a:t>, Պտերներ</a:t>
            </a:r>
            <a:br>
              <a:rPr lang="hy-AM" sz="3600" dirty="0" smtClean="0">
                <a:hlinkClick r:id="rId2" action="ppaction://hlinksldjump"/>
              </a:rPr>
            </a:br>
            <a:r>
              <a:rPr lang="hy-AM" sz="3600" dirty="0" smtClean="0"/>
              <a:t>4. </a:t>
            </a:r>
            <a:r>
              <a:rPr lang="hy-AM" sz="3600" dirty="0" err="1" smtClean="0">
                <a:hlinkClick r:id="rId3" action="ppaction://hlinksldjump"/>
              </a:rPr>
              <a:t>Երկշաքիլավորներ</a:t>
            </a:r>
            <a:r>
              <a:rPr lang="hy-AM" sz="3600" dirty="0" smtClean="0">
                <a:hlinkClick r:id="rId3" action="ppaction://hlinksldjump"/>
              </a:rPr>
              <a:t>՝ Պտերներ, </a:t>
            </a:r>
            <a:r>
              <a:rPr lang="hy-AM" sz="3600" dirty="0" err="1" smtClean="0">
                <a:hlinkClick r:id="rId3" action="ppaction://hlinksldjump"/>
              </a:rPr>
              <a:t>գետնամուշկեր</a:t>
            </a:r>
            <a:endParaRPr lang="hy-AM" sz="3600" dirty="0"/>
          </a:p>
        </p:txBody>
      </p:sp>
      <p:sp>
        <p:nvSpPr>
          <p:cNvPr id="3" name="Ուղղանկյունի 2"/>
          <p:cNvSpPr/>
          <p:nvPr/>
        </p:nvSpPr>
        <p:spPr>
          <a:xfrm>
            <a:off x="0" y="-2359"/>
            <a:ext cx="2606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Հարց 6</a:t>
            </a:r>
          </a:p>
        </p:txBody>
      </p:sp>
    </p:spTree>
    <p:extLst>
      <p:ext uri="{BB962C8B-B14F-4D97-AF65-F5344CB8AC3E}">
        <p14:creationId xmlns:p14="http://schemas.microsoft.com/office/powerpoint/2010/main" val="2592211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Իոն">
  <a:themeElements>
    <a:clrScheme name="Իոն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Իոն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Իոն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119</TotalTime>
  <Words>139</Words>
  <Application>Microsoft Office PowerPoint</Application>
  <PresentationFormat>Լայնաէկրան</PresentationFormat>
  <Paragraphs>33</Paragraphs>
  <Slides>23</Slides>
  <Notes>0</Notes>
  <HiddenSlides>0</HiddenSlides>
  <MMClips>0</MMClips>
  <ScaleCrop>false</ScaleCrop>
  <HeadingPairs>
    <vt:vector size="6" baseType="variant">
      <vt:variant>
        <vt:lpstr>Օգտագործած տառատեսակներ</vt:lpstr>
      </vt:variant>
      <vt:variant>
        <vt:i4>3</vt:i4>
      </vt:variant>
      <vt:variant>
        <vt:lpstr>Ոճ</vt:lpstr>
      </vt:variant>
      <vt:variant>
        <vt:i4>1</vt:i4>
      </vt:variant>
      <vt:variant>
        <vt:lpstr>Սահոցի անվանումներ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Իոն</vt:lpstr>
      <vt:lpstr>PowerPoint ներկայացում</vt:lpstr>
      <vt:lpstr>Սնկերի թագավորություն</vt:lpstr>
      <vt:lpstr>Որ սնկերն են թունավոր սնկեր</vt:lpstr>
      <vt:lpstr>Միկորիզագոյացնող սնկերը անվանվում են համապատասխան ծառի անունով  1) Այո 2) Ոչ</vt:lpstr>
      <vt:lpstr>Հարց 3 Հայաստանում քանի տեսակի սնկեր են տարածված   1. 4000 2. 100-ից պակաս 3. 300 </vt:lpstr>
      <vt:lpstr>Հարց 4  Մոտավորապես քանի տեսակի սունկ է օգտագործվում հայաստանում  1. 20 2. 68 3. 15 </vt:lpstr>
      <vt:lpstr>Հարց 5  Վաղ ժամանակներից մարդիկ, որ սնկերն են բազմացրել  1. Շաքարասնկեր 2.  Ժանգասնկեր  3.  Խմորասնկեր</vt:lpstr>
      <vt:lpstr>Բույսերի թագավորություն</vt:lpstr>
      <vt:lpstr>Ինչպիսին է բույսերի դասակարգումը՝ Միաշալիքավորներ, երկաշալիքաորներ  1. Միաշալիքավորներ՝ Ձիաձետներ, մերկասեմեր, ջրիմուռներ, մամուռներ 2. Միաշալիքավորներ՝ Մերկասերմեր, ձիաձետներ, մամուռներ, ջրիմուռներ 3. Երկշաքիլավորներ՝ Գետնամուշկեր, Պտերներ 4. Երկշաքիլավորներ՝ Պտերներ, գետնամուշկեր</vt:lpstr>
      <vt:lpstr>Հարց 7  Ստորակարգ բույսերի առավել պարզագույն ներկայացուցիչների մարմինը քանի բջջից է կազմված  1. վեց բջջից 2. չորս բջջից 3. մեկ բջջից</vt:lpstr>
      <vt:lpstr>Հարց 8  Ինչ եղանակներով են բազմանում ջրիմուռները   1. Անսեռ 2. Վեգետատիվ, անսեռ և սեռական 3. Միքսոտրոֆ </vt:lpstr>
      <vt:lpstr>Հարց 9  Ինչպես են կոչվում սեռական բազմացման ժամանակ առաջացած երկու սեռական բջիջները   1. Սպիրոգիրան, ուլվան  2. Գամետներ, զիգոտ </vt:lpstr>
      <vt:lpstr>Հարց 10  Քանի տեսակի ծածկեսերմի ցողուն կարող է լինել  1. 9 տեսակի 2. 6 տեսակի 3. 2 տեսակի</vt:lpstr>
      <vt:lpstr>Հարց 11  Ինչքան է ամենաբարձր ծաղկի բարձրությունը  1. 9 մետր 2. 3 մետր 3. 5 մետր </vt:lpstr>
      <vt:lpstr>Հարց 12  Ինչ է մեր մոլորակի ամենաբարձր ծառի անունը, և քանի մետր է այն  1. Էվկալիպտն 133 մետր  2. Բաոբաբ 10 մետր 3. Ոիռենի 2մետր </vt:lpstr>
      <vt:lpstr>Կենդանիների թագավորություն </vt:lpstr>
      <vt:lpstr>Հարց 13  Որն է ամենավտանգավոր կենդանին  1. Մալարյաի մոծակը  2. Կրետը  3. Վագրը     </vt:lpstr>
      <vt:lpstr>Հարց 14  Հողում որ կենդանիներն են բնակվում  1. Միջատներ 2. Խլուրդներ, անձրևորդներ</vt:lpstr>
      <vt:lpstr>Տափակ որդերի տիպ </vt:lpstr>
      <vt:lpstr>Հարց 15  Ինչպիսի մարմին ունեն տափակ որդերը  1. Միակողմանի 2. Երկկողմանի 3. Երկկողմանի համաչափ 4. Միակողմանի համաչափ </vt:lpstr>
      <vt:lpstr>Հարց 16  Ինչպես է կոչվում թարթիչավոր որդերի ամենատարածված ներկայացուցիչի անունը  1. Լճախխունջ 2. Սպիտակ պլանարիա 3. սև պլանարիա </vt:lpstr>
      <vt:lpstr>PowerPoint ներկայացում</vt:lpstr>
      <vt:lpstr>PowerPoint ներկայացում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ներկայացում</dc:title>
  <dc:creator>Intel Education</dc:creator>
  <cp:lastModifiedBy>Intel Education</cp:lastModifiedBy>
  <cp:revision>13</cp:revision>
  <dcterms:created xsi:type="dcterms:W3CDTF">2014-03-01T09:52:50Z</dcterms:created>
  <dcterms:modified xsi:type="dcterms:W3CDTF">2014-03-02T08:53:22Z</dcterms:modified>
</cp:coreProperties>
</file>